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286" r:id="rId3"/>
    <p:sldId id="313" r:id="rId4"/>
    <p:sldId id="287" r:id="rId5"/>
    <p:sldId id="314" r:id="rId6"/>
    <p:sldId id="315" r:id="rId7"/>
    <p:sldId id="316" r:id="rId8"/>
    <p:sldId id="318" r:id="rId9"/>
    <p:sldId id="317" r:id="rId10"/>
    <p:sldId id="289" r:id="rId11"/>
    <p:sldId id="326" r:id="rId12"/>
    <p:sldId id="327" r:id="rId13"/>
    <p:sldId id="328" r:id="rId14"/>
    <p:sldId id="329" r:id="rId15"/>
    <p:sldId id="330" r:id="rId16"/>
    <p:sldId id="331" r:id="rId17"/>
  </p:sldIdLst>
  <p:sldSz cx="9144000" cy="5143500" type="screen16x9"/>
  <p:notesSz cx="7102475" cy="9388475"/>
  <p:embeddedFontLst>
    <p:embeddedFont>
      <p:font typeface="ＭＳ Ｐゴシック" panose="020B0600070205080204" pitchFamily="34" charset="-128"/>
      <p:regular r:id="rId19"/>
    </p:embeddedFont>
    <p:embeddedFont>
      <p:font typeface="Raleway" panose="020B0503030101060003" pitchFamily="34" charset="0"/>
      <p:regular r:id="rId20"/>
      <p:bold r:id="rId21"/>
      <p:italic r:id="rId22"/>
      <p:boldItalic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71F96F-C1D2-449A-997E-52DF7C781BE6}">
  <a:tblStyle styleId="{F071F96F-C1D2-449A-997E-52DF7C781B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46" autoAdjust="0"/>
    <p:restoredTop sz="95083" autoAdjust="0"/>
  </p:normalViewPr>
  <p:slideViewPr>
    <p:cSldViewPr snapToGrid="0">
      <p:cViewPr varScale="1">
        <p:scale>
          <a:sx n="104" d="100"/>
          <a:sy n="104" d="100"/>
        </p:scale>
        <p:origin x="924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704850"/>
            <a:ext cx="6256337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213" tIns="94213" rIns="94213" bIns="94213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 defTabSz="942289">
              <a:buNone/>
              <a:defRPr/>
            </a:pPr>
            <a:endParaRPr lang="en-US" dirty="0" smtClean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2494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 defTabSz="942289">
              <a:buNone/>
              <a:defRPr/>
            </a:pPr>
            <a:endParaRPr lang="en-US" dirty="0" smtClean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306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5123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64163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 defTabSz="942289">
              <a:buNone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0442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 defTabSz="942289">
              <a:buNone/>
              <a:defRPr/>
            </a:pPr>
            <a:endParaRPr lang="en-US" dirty="0" smtClean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13423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4194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5046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3131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2944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7968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78675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74046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1567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f391192_045:notes"/>
          <p:cNvSpPr txBox="1">
            <a:spLocks noGrp="1"/>
          </p:cNvSpPr>
          <p:nvPr>
            <p:ph type="body" idx="1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spcFirstLastPara="1" wrap="square" lIns="94213" tIns="94213" rIns="94213" bIns="94213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9875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893700" y="1200150"/>
            <a:ext cx="237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3386404" y="1200150"/>
            <a:ext cx="237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3"/>
          </p:nvPr>
        </p:nvSpPr>
        <p:spPr>
          <a:xfrm>
            <a:off x="5879107" y="1200150"/>
            <a:ext cx="237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0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6488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60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8;p12"/>
          <p:cNvSpPr txBox="1">
            <a:spLocks/>
          </p:cNvSpPr>
          <p:nvPr/>
        </p:nvSpPr>
        <p:spPr>
          <a:xfrm>
            <a:off x="797625" y="362880"/>
            <a:ext cx="67365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altLang="en-US" sz="3200" i="1" dirty="0" smtClean="0">
                <a:latin typeface="Arial" panose="020B0604020202020204" pitchFamily="34" charset="0"/>
                <a:cs typeface="Arial" panose="020B0604020202020204" pitchFamily="34" charset="0"/>
              </a:rPr>
              <a:t>GSBA 511:</a:t>
            </a:r>
            <a:r>
              <a:rPr lang="en-US" alt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sz="36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Managerial Economics</a:t>
            </a:r>
          </a:p>
          <a:p>
            <a:endParaRPr lang="en-US" altLang="en-US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3200" i="1" dirty="0" smtClean="0">
                <a:latin typeface="Arial" panose="020B0604020202020204" pitchFamily="34" charset="0"/>
                <a:cs typeface="Arial" panose="020B0604020202020204" pitchFamily="34" charset="0"/>
              </a:rPr>
              <a:t>Prof. Akbulut</a:t>
            </a:r>
          </a:p>
          <a:p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sz="3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Chapter 1</a:t>
            </a:r>
            <a:r>
              <a:rPr lang="en-US" alt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en-US" sz="3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en-U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700" y="458871"/>
            <a:ext cx="7383641" cy="6966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tx2">
                    <a:lumMod val="50000"/>
                  </a:schemeClr>
                </a:solidFill>
              </a:rPr>
              <a:t>Economic Problems that Every Society Must Solve</a:t>
            </a:r>
            <a:endParaRPr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7383640" cy="3371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1" indent="0">
              <a:spcBef>
                <a:spcPct val="20000"/>
              </a:spcBef>
              <a:spcAft>
                <a:spcPct val="50000"/>
              </a:spcAft>
              <a:buClr>
                <a:srgbClr val="AC0C11"/>
              </a:buClr>
              <a:buNone/>
              <a:defRPr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Trade-offs force society to make choices when answering the following three fundamental questions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:</a:t>
            </a:r>
            <a:endParaRPr lang="en-US" altLang="en-US" sz="4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571500" lvl="1" indent="-457200">
              <a:spcBef>
                <a:spcPts val="600"/>
              </a:spcBef>
              <a:buClr>
                <a:schemeClr val="accent6"/>
              </a:buClr>
              <a:buSzPts val="1800"/>
              <a:buFont typeface="+mj-lt"/>
              <a:buAutoNum type="arabicPeriod"/>
              <a:defRPr/>
            </a:pPr>
            <a:r>
              <a:rPr lang="en-US" dirty="0" smtClean="0"/>
              <a:t>What </a:t>
            </a:r>
            <a:r>
              <a:rPr lang="en-US" dirty="0"/>
              <a:t>goods and services will be produced?  </a:t>
            </a:r>
          </a:p>
          <a:p>
            <a:pPr marL="571500" lvl="1" indent="-457200">
              <a:spcBef>
                <a:spcPts val="600"/>
              </a:spcBef>
              <a:buClr>
                <a:schemeClr val="accent6"/>
              </a:buClr>
              <a:buSzPts val="1800"/>
              <a:buFont typeface="+mj-lt"/>
              <a:buAutoNum type="arabicPeriod"/>
              <a:defRPr/>
            </a:pPr>
            <a:r>
              <a:rPr lang="en-US" dirty="0"/>
              <a:t>How will the goods and services be produced?  </a:t>
            </a:r>
          </a:p>
          <a:p>
            <a:pPr marL="571500" lvl="1" indent="-457200">
              <a:spcBef>
                <a:spcPts val="600"/>
              </a:spcBef>
              <a:buClr>
                <a:schemeClr val="accent6"/>
              </a:buClr>
              <a:buSzPts val="1800"/>
              <a:buFont typeface="+mj-lt"/>
              <a:buAutoNum type="arabicPeriod"/>
              <a:defRPr/>
            </a:pPr>
            <a:r>
              <a:rPr lang="en-US" dirty="0"/>
              <a:t>Who will receive the goods and services produced?  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977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700" y="458871"/>
            <a:ext cx="7383641" cy="6966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en-US" sz="2400" dirty="0" smtClean="0">
                <a:solidFill>
                  <a:schemeClr val="tx2">
                    <a:lumMod val="50000"/>
                  </a:schemeClr>
                </a:solidFill>
              </a:rPr>
              <a:t>Centrally </a:t>
            </a:r>
            <a:r>
              <a:rPr lang="en-US" altLang="en-US" sz="2400" dirty="0">
                <a:solidFill>
                  <a:schemeClr val="tx2">
                    <a:lumMod val="50000"/>
                  </a:schemeClr>
                </a:solidFill>
              </a:rPr>
              <a:t>Planned Economies versus </a:t>
            </a:r>
            <a:br>
              <a:rPr lang="en-US" altLang="en-US" sz="24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altLang="en-US" sz="2400" dirty="0">
                <a:solidFill>
                  <a:schemeClr val="tx2">
                    <a:lumMod val="50000"/>
                  </a:schemeClr>
                </a:solidFill>
              </a:rPr>
              <a:t>Market Economies</a:t>
            </a:r>
            <a:endParaRPr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1" y="1331407"/>
            <a:ext cx="7275610" cy="3812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</a:pPr>
            <a:r>
              <a:rPr lang="en-US" altLang="en-US" sz="2200" dirty="0" smtClean="0">
                <a:solidFill>
                  <a:schemeClr val="accent2">
                    <a:lumMod val="50000"/>
                  </a:schemeClr>
                </a:solidFill>
              </a:rPr>
              <a:t>Centrally </a:t>
            </a:r>
            <a:r>
              <a:rPr lang="en-US" altLang="en-US" sz="2200" dirty="0">
                <a:solidFill>
                  <a:schemeClr val="accent2">
                    <a:lumMod val="50000"/>
                  </a:schemeClr>
                </a:solidFill>
              </a:rPr>
              <a:t>planned </a:t>
            </a:r>
            <a:r>
              <a:rPr lang="en-US" altLang="en-US" sz="2200" dirty="0" smtClean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</a:rPr>
              <a:t>economy</a:t>
            </a:r>
            <a:r>
              <a:rPr lang="en-US" altLang="en-US" sz="2200" i="1" dirty="0" smtClean="0">
                <a:latin typeface="Lato" panose="020F0502020204030203" pitchFamily="34" charset="0"/>
                <a:cs typeface="Arial" panose="020B0604020202020204" pitchFamily="34" charset="0"/>
              </a:rPr>
              <a:t> – </a:t>
            </a:r>
            <a:r>
              <a:rPr lang="en-US" altLang="en-US" sz="2200" dirty="0" smtClean="0">
                <a:solidFill>
                  <a:schemeClr val="tx1"/>
                </a:solidFill>
              </a:rPr>
              <a:t>government </a:t>
            </a:r>
            <a:r>
              <a:rPr lang="en-US" altLang="en-US" sz="2200" dirty="0">
                <a:solidFill>
                  <a:schemeClr val="tx1"/>
                </a:solidFill>
              </a:rPr>
              <a:t>decides how economic resources will be </a:t>
            </a:r>
            <a:r>
              <a:rPr lang="en-US" altLang="en-US" sz="2200" dirty="0" smtClean="0">
                <a:solidFill>
                  <a:schemeClr val="tx1"/>
                </a:solidFill>
              </a:rPr>
              <a:t>allocated</a:t>
            </a:r>
            <a:endParaRPr lang="en-US" altLang="en-US" sz="2200" dirty="0">
              <a:solidFill>
                <a:schemeClr val="tx1"/>
              </a:solidFill>
            </a:endParaRP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</a:pPr>
            <a:r>
              <a:rPr lang="en-US" altLang="en-US" sz="2200" dirty="0">
                <a:solidFill>
                  <a:schemeClr val="accent2">
                    <a:lumMod val="50000"/>
                  </a:schemeClr>
                </a:solidFill>
              </a:rPr>
              <a:t>Market economy </a:t>
            </a:r>
            <a:r>
              <a:rPr lang="en-US" altLang="en-US" sz="2200" i="1" dirty="0" smtClean="0">
                <a:latin typeface="Lato" panose="020F0502020204030203" pitchFamily="34" charset="0"/>
                <a:cs typeface="Arial" panose="020B0604020202020204" pitchFamily="34" charset="0"/>
              </a:rPr>
              <a:t>– </a:t>
            </a:r>
            <a:r>
              <a:rPr lang="en-US" altLang="en-US" sz="2200" dirty="0">
                <a:solidFill>
                  <a:schemeClr val="tx1"/>
                </a:solidFill>
              </a:rPr>
              <a:t>economic </a:t>
            </a:r>
            <a:r>
              <a:rPr lang="en-US" altLang="en-US" sz="2200" dirty="0" smtClean="0">
                <a:solidFill>
                  <a:schemeClr val="tx1"/>
                </a:solidFill>
              </a:rPr>
              <a:t>resources are allocated through decisions </a:t>
            </a:r>
            <a:r>
              <a:rPr lang="en-US" altLang="en-US" sz="2200" dirty="0">
                <a:solidFill>
                  <a:schemeClr val="tx1"/>
                </a:solidFill>
              </a:rPr>
              <a:t>of households and firms interacting in </a:t>
            </a:r>
            <a:r>
              <a:rPr lang="en-US" altLang="en-US" sz="2200" dirty="0" smtClean="0">
                <a:solidFill>
                  <a:schemeClr val="tx1"/>
                </a:solidFill>
              </a:rPr>
              <a:t>markets</a:t>
            </a:r>
            <a:endParaRPr lang="en-US" altLang="en-US" sz="2200" dirty="0">
              <a:solidFill>
                <a:schemeClr val="tx1"/>
              </a:solidFill>
            </a:endParaRP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</a:pPr>
            <a:r>
              <a:rPr lang="en-US" altLang="en-US" sz="2200" dirty="0">
                <a:solidFill>
                  <a:schemeClr val="accent2">
                    <a:lumMod val="50000"/>
                  </a:schemeClr>
                </a:solidFill>
              </a:rPr>
              <a:t>Mixed economy </a:t>
            </a:r>
            <a:r>
              <a:rPr lang="en-US" altLang="en-US" sz="2200" i="1" dirty="0" smtClean="0">
                <a:latin typeface="Lato" panose="020F0502020204030203" pitchFamily="34" charset="0"/>
                <a:cs typeface="Arial" panose="020B0604020202020204" pitchFamily="34" charset="0"/>
              </a:rPr>
              <a:t>– </a:t>
            </a:r>
            <a:r>
              <a:rPr lang="en-US" altLang="en-US" sz="2200" dirty="0" smtClean="0">
                <a:solidFill>
                  <a:schemeClr val="tx1"/>
                </a:solidFill>
              </a:rPr>
              <a:t>most </a:t>
            </a:r>
            <a:r>
              <a:rPr lang="en-US" altLang="en-US" sz="2200" dirty="0">
                <a:solidFill>
                  <a:schemeClr val="tx1"/>
                </a:solidFill>
              </a:rPr>
              <a:t>economic decisions result  from the interaction of </a:t>
            </a:r>
            <a:r>
              <a:rPr lang="en-US" alt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buyers and sellers in markets but </a:t>
            </a:r>
            <a:r>
              <a:rPr lang="en-US" altLang="en-US" sz="2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 </a:t>
            </a:r>
            <a:r>
              <a:rPr lang="en-US" alt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plays a significant role in the allocation of </a:t>
            </a:r>
            <a:r>
              <a:rPr lang="en-US" altLang="en-US" sz="2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  <a:endParaRPr lang="en-US" alt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039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700" y="458871"/>
            <a:ext cx="7383641" cy="6966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</a:rPr>
              <a:t>Efficiency</a:t>
            </a:r>
            <a:endParaRPr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1" y="1150536"/>
            <a:ext cx="7275610" cy="3812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1" indent="0">
              <a:spcBef>
                <a:spcPts val="600"/>
              </a:spcBef>
              <a:buClr>
                <a:schemeClr val="accent6"/>
              </a:buClr>
              <a:buSzPts val="1800"/>
              <a:buNone/>
              <a:defRPr/>
            </a:pPr>
            <a:r>
              <a:rPr lang="en-US" sz="2200" dirty="0" smtClean="0">
                <a:solidFill>
                  <a:schemeClr val="accent2">
                    <a:lumMod val="50000"/>
                  </a:schemeClr>
                </a:solidFill>
              </a:rPr>
              <a:t>Market </a:t>
            </a:r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economies tend to be efficient because they promote competition and facilitate voluntary exchange</a:t>
            </a:r>
            <a:r>
              <a:rPr lang="en-US" sz="2200" dirty="0" smtClean="0">
                <a:solidFill>
                  <a:schemeClr val="accent2">
                    <a:lumMod val="50000"/>
                  </a:schemeClr>
                </a:solidFill>
              </a:rPr>
              <a:t>.</a:t>
            </a:r>
          </a:p>
          <a:p>
            <a:pPr marL="114300" lvl="1" indent="0">
              <a:spcBef>
                <a:spcPts val="600"/>
              </a:spcBef>
              <a:buClr>
                <a:schemeClr val="accent6"/>
              </a:buClr>
              <a:buSzPts val="1800"/>
              <a:buNone/>
              <a:defRPr/>
            </a:pPr>
            <a:endParaRPr lang="en-US" sz="800" dirty="0">
              <a:solidFill>
                <a:schemeClr val="accent2">
                  <a:lumMod val="50000"/>
                </a:schemeClr>
              </a:solidFill>
            </a:endParaRP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sz="2200" i="1" dirty="0">
                <a:solidFill>
                  <a:schemeClr val="tx1"/>
                </a:solidFill>
                <a:latin typeface="Lato" panose="020F0502020204030203" pitchFamily="34" charset="0"/>
              </a:rPr>
              <a:t>Voluntary </a:t>
            </a:r>
            <a:r>
              <a:rPr lang="en-US" sz="2200" i="1" dirty="0" smtClean="0">
                <a:solidFill>
                  <a:schemeClr val="tx1"/>
                </a:solidFill>
                <a:latin typeface="Lato" panose="020F0502020204030203" pitchFamily="34" charset="0"/>
              </a:rPr>
              <a:t>exchange:  </a:t>
            </a:r>
            <a:r>
              <a:rPr lang="en-US" sz="2200" dirty="0">
                <a:solidFill>
                  <a:schemeClr val="tx1"/>
                </a:solidFill>
                <a:latin typeface="Lato" panose="020F0502020204030203" pitchFamily="34" charset="0"/>
              </a:rPr>
              <a:t>A situation that occurs in markets when both the buyer and seller are made better off by the transaction</a:t>
            </a:r>
            <a:r>
              <a:rPr lang="en-US" sz="2200" dirty="0" smtClean="0">
                <a:solidFill>
                  <a:schemeClr val="tx1"/>
                </a:solidFill>
                <a:latin typeface="Lato" panose="020F0502020204030203" pitchFamily="34" charset="0"/>
              </a:rPr>
              <a:t>.</a:t>
            </a: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sz="2200" i="1" dirty="0" smtClean="0">
                <a:solidFill>
                  <a:schemeClr val="tx1"/>
                </a:solidFill>
                <a:latin typeface="Lato" panose="020F0502020204030203" pitchFamily="34" charset="0"/>
              </a:rPr>
              <a:t>Productive efficiency </a:t>
            </a:r>
            <a:r>
              <a:rPr lang="en-US" sz="2200" dirty="0" smtClean="0">
                <a:solidFill>
                  <a:schemeClr val="tx1"/>
                </a:solidFill>
                <a:latin typeface="Lato" panose="020F0502020204030203" pitchFamily="34" charset="0"/>
              </a:rPr>
              <a:t>– production is at lowest cost</a:t>
            </a: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sz="2200" i="1" dirty="0" smtClean="0">
                <a:solidFill>
                  <a:schemeClr val="tx1"/>
                </a:solidFill>
                <a:latin typeface="Lato" panose="020F0502020204030203" pitchFamily="34" charset="0"/>
              </a:rPr>
              <a:t>Allocative efficiency </a:t>
            </a:r>
            <a:r>
              <a:rPr lang="en-US" sz="2200" dirty="0" smtClean="0">
                <a:solidFill>
                  <a:schemeClr val="tx1"/>
                </a:solidFill>
                <a:latin typeface="Lato" panose="020F0502020204030203" pitchFamily="34" charset="0"/>
              </a:rPr>
              <a:t>–  </a:t>
            </a:r>
            <a:r>
              <a:rPr lang="en-US" sz="2200" dirty="0">
                <a:latin typeface="Lato" panose="020F0502020204030203" pitchFamily="34" charset="0"/>
                <a:ea typeface="ＭＳ Ｐゴシック" pitchFamily="34" charset="-128"/>
                <a:cs typeface="Arial" pitchFamily="34" charset="0"/>
              </a:rPr>
              <a:t>good </a:t>
            </a:r>
            <a:r>
              <a:rPr lang="en-US" sz="2200" dirty="0" smtClean="0">
                <a:latin typeface="Lato" panose="020F0502020204030203" pitchFamily="34" charset="0"/>
                <a:ea typeface="ＭＳ Ｐゴシック" pitchFamily="34" charset="-128"/>
                <a:cs typeface="Arial" pitchFamily="34" charset="0"/>
              </a:rPr>
              <a:t>is produced up </a:t>
            </a:r>
            <a:r>
              <a:rPr lang="en-US" sz="2200" dirty="0">
                <a:latin typeface="Lato" panose="020F0502020204030203" pitchFamily="34" charset="0"/>
                <a:ea typeface="ＭＳ Ｐゴシック" pitchFamily="34" charset="-128"/>
                <a:cs typeface="Arial" pitchFamily="34" charset="0"/>
              </a:rPr>
              <a:t>to the point where the last unit provides a marginal benefit to society equal to the marginal </a:t>
            </a:r>
            <a:r>
              <a:rPr lang="en-US" sz="2200" dirty="0" smtClean="0">
                <a:latin typeface="Lato" panose="020F0502020204030203" pitchFamily="34" charset="0"/>
                <a:ea typeface="ＭＳ Ｐゴシック" pitchFamily="34" charset="-128"/>
                <a:cs typeface="Arial" pitchFamily="34" charset="0"/>
              </a:rPr>
              <a:t>cost</a:t>
            </a:r>
            <a:endParaRPr lang="en-US" sz="2200" dirty="0">
              <a:solidFill>
                <a:schemeClr val="tx1"/>
              </a:solidFill>
              <a:latin typeface="Lato" panose="020F0502020204030203" pitchFamily="34" charset="0"/>
            </a:endParaRP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0761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700" y="458871"/>
            <a:ext cx="7383641" cy="6966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</a:rPr>
              <a:t>Efficiency and Equity</a:t>
            </a:r>
            <a:endParaRPr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1" y="1150536"/>
            <a:ext cx="7275610" cy="3812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1" indent="-342900">
              <a:spcBef>
                <a:spcPct val="20000"/>
              </a:spcBef>
              <a:spcAft>
                <a:spcPct val="50000"/>
              </a:spcAft>
              <a:buClr>
                <a:srgbClr val="AC0C11"/>
              </a:buClr>
              <a:buNone/>
            </a:pPr>
            <a:r>
              <a:rPr lang="en-US" altLang="en-US" sz="2200" dirty="0" smtClean="0">
                <a:latin typeface="Lato" panose="020F0502020204030203" pitchFamily="34" charset="0"/>
                <a:cs typeface="Arial" panose="020B0604020202020204" pitchFamily="34" charset="0"/>
              </a:rPr>
              <a:t>Important </a:t>
            </a:r>
            <a:r>
              <a:rPr lang="en-US" altLang="en-US" sz="2200" dirty="0">
                <a:latin typeface="Lato" panose="020F0502020204030203" pitchFamily="34" charset="0"/>
                <a:cs typeface="Arial" panose="020B0604020202020204" pitchFamily="34" charset="0"/>
              </a:rPr>
              <a:t>things to keep in mind</a:t>
            </a:r>
            <a:r>
              <a:rPr lang="en-US" altLang="en-US" sz="2200" dirty="0" smtClean="0">
                <a:latin typeface="Lato" panose="020F0502020204030203" pitchFamily="34" charset="0"/>
                <a:cs typeface="Arial" panose="020B0604020202020204" pitchFamily="34" charset="0"/>
              </a:rPr>
              <a:t>:</a:t>
            </a:r>
            <a:endParaRPr lang="en-US" altLang="en-US" sz="2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altLang="en-US" sz="2200" dirty="0">
                <a:solidFill>
                  <a:schemeClr val="accent2">
                    <a:lumMod val="50000"/>
                  </a:schemeClr>
                </a:solidFill>
              </a:rPr>
              <a:t>Markets promote but don</a:t>
            </a:r>
            <a:r>
              <a:rPr lang="ja-JP" altLang="en-US" sz="2200" dirty="0">
                <a:solidFill>
                  <a:schemeClr val="accent2">
                    <a:lumMod val="50000"/>
                  </a:schemeClr>
                </a:solidFill>
              </a:rPr>
              <a:t>’</a:t>
            </a:r>
            <a:r>
              <a:rPr lang="en-US" altLang="ja-JP" sz="2200" dirty="0">
                <a:solidFill>
                  <a:schemeClr val="accent2">
                    <a:lumMod val="50000"/>
                  </a:schemeClr>
                </a:solidFill>
              </a:rPr>
              <a:t>t guarantee efficiency</a:t>
            </a: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endParaRPr lang="en-US" altLang="en-US" sz="600" i="1" dirty="0">
              <a:solidFill>
                <a:schemeClr val="accent2">
                  <a:lumMod val="50000"/>
                </a:schemeClr>
              </a:solidFill>
            </a:endParaRP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altLang="en-US" sz="2200" dirty="0">
                <a:solidFill>
                  <a:schemeClr val="accent2">
                    <a:lumMod val="50000"/>
                  </a:schemeClr>
                </a:solidFill>
              </a:rPr>
              <a:t>Efficiency might not be all we care </a:t>
            </a:r>
            <a:r>
              <a:rPr lang="en-US" altLang="en-US" sz="2200" dirty="0" smtClean="0">
                <a:solidFill>
                  <a:schemeClr val="accent2">
                    <a:lumMod val="50000"/>
                  </a:schemeClr>
                </a:solidFill>
              </a:rPr>
              <a:t>about</a:t>
            </a:r>
          </a:p>
          <a:p>
            <a:pPr marL="914400" lvl="2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altLang="en-US" sz="2200" i="1" dirty="0" smtClean="0">
                <a:latin typeface="Lato" panose="020F0502020204030203" pitchFamily="34" charset="0"/>
                <a:cs typeface="Arial" panose="020B0604020202020204" pitchFamily="34" charset="0"/>
              </a:rPr>
              <a:t>There </a:t>
            </a:r>
            <a:r>
              <a:rPr lang="en-US" altLang="en-US" sz="2200" i="1" dirty="0">
                <a:latin typeface="Lato" panose="020F0502020204030203" pitchFamily="34" charset="0"/>
                <a:cs typeface="Arial" panose="020B0604020202020204" pitchFamily="34" charset="0"/>
              </a:rPr>
              <a:t>is often a trade-off between efficiency and equity.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742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700" y="458871"/>
            <a:ext cx="7383641" cy="6966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</a:rPr>
              <a:t>Economic Models</a:t>
            </a:r>
            <a:endParaRPr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08292" y="1150536"/>
            <a:ext cx="7632325" cy="3812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1" indent="0">
              <a:spcBef>
                <a:spcPts val="600"/>
              </a:spcBef>
              <a:buClr>
                <a:schemeClr val="accent6"/>
              </a:buClr>
              <a:buSzPts val="1800"/>
              <a:buNone/>
              <a:defRPr/>
            </a:pPr>
            <a:r>
              <a:rPr lang="en-US" altLang="en-US" sz="2200" b="1" i="1" dirty="0">
                <a:solidFill>
                  <a:schemeClr val="accent2">
                    <a:lumMod val="50000"/>
                  </a:schemeClr>
                </a:solidFill>
              </a:rPr>
              <a:t>Economic </a:t>
            </a:r>
            <a:r>
              <a:rPr lang="en-US" altLang="en-US" sz="2200" b="1" i="1" dirty="0" smtClean="0">
                <a:solidFill>
                  <a:schemeClr val="accent2">
                    <a:lumMod val="50000"/>
                  </a:schemeClr>
                </a:solidFill>
              </a:rPr>
              <a:t>model:   </a:t>
            </a:r>
            <a:r>
              <a:rPr lang="en-US" altLang="en-US" sz="2200" dirty="0" smtClean="0">
                <a:solidFill>
                  <a:schemeClr val="accent2">
                    <a:lumMod val="50000"/>
                  </a:schemeClr>
                </a:solidFill>
              </a:rPr>
              <a:t>A </a:t>
            </a:r>
            <a:r>
              <a:rPr lang="en-US" altLang="en-US" sz="2200" dirty="0">
                <a:solidFill>
                  <a:schemeClr val="accent2">
                    <a:lumMod val="50000"/>
                  </a:schemeClr>
                </a:solidFill>
              </a:rPr>
              <a:t>simplified version of reality used to analyze real-world economic situations. </a:t>
            </a:r>
          </a:p>
          <a:p>
            <a:pPr marL="114300" lvl="1" indent="0">
              <a:spcBef>
                <a:spcPts val="600"/>
              </a:spcBef>
              <a:buClr>
                <a:schemeClr val="accent6"/>
              </a:buClr>
              <a:buSzPts val="1800"/>
              <a:buNone/>
              <a:defRPr/>
            </a:pPr>
            <a:endParaRPr lang="en-US" sz="800" dirty="0">
              <a:solidFill>
                <a:schemeClr val="accent2">
                  <a:lumMod val="50000"/>
                </a:schemeClr>
              </a:solidFill>
            </a:endParaRPr>
          </a:p>
          <a:p>
            <a:pPr marL="341313" indent="-225425">
              <a:spcBef>
                <a:spcPct val="10000"/>
              </a:spcBef>
              <a:spcAft>
                <a:spcPct val="10000"/>
              </a:spcAft>
              <a:buNone/>
              <a:defRPr/>
            </a:pPr>
            <a:r>
              <a:rPr lang="en-US" sz="2200" dirty="0" smtClean="0">
                <a:latin typeface="Lato" panose="020F0502020204030203" pitchFamily="34" charset="0"/>
                <a:ea typeface="ＭＳ Ｐゴシック" pitchFamily="34" charset="-128"/>
                <a:cs typeface="Arial" pitchFamily="34" charset="0"/>
              </a:rPr>
              <a:t>What makes a model a  good model?</a:t>
            </a:r>
            <a:endParaRPr lang="en-US" sz="2200" dirty="0">
              <a:latin typeface="Lato" panose="020F0502020204030203" pitchFamily="34" charset="0"/>
              <a:ea typeface="ＭＳ Ｐゴシック" pitchFamily="34" charset="-128"/>
              <a:cs typeface="Arial" pitchFamily="34" charset="0"/>
            </a:endParaRPr>
          </a:p>
          <a:p>
            <a:pPr marL="341313" indent="-225425">
              <a:spcBef>
                <a:spcPct val="10000"/>
              </a:spcBef>
              <a:spcAft>
                <a:spcPct val="10000"/>
              </a:spcAft>
              <a:buNone/>
              <a:defRPr/>
            </a:pPr>
            <a:endParaRPr lang="en-US" sz="2100" b="1" dirty="0">
              <a:latin typeface="Lato" panose="020F0502020204030203" pitchFamily="34" charset="0"/>
              <a:ea typeface="ＭＳ Ｐゴシック" pitchFamily="34" charset="-128"/>
              <a:cs typeface="Arial" pitchFamily="34" charset="0"/>
            </a:endParaRPr>
          </a:p>
          <a:p>
            <a:pPr marL="914400" lvl="2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sz="2200" i="1" dirty="0" smtClean="0">
                <a:solidFill>
                  <a:schemeClr val="tx1"/>
                </a:solidFill>
                <a:latin typeface="Lato" panose="020F0502020204030203" pitchFamily="34" charset="0"/>
              </a:rPr>
              <a:t>Ultimate test </a:t>
            </a:r>
            <a:r>
              <a:rPr lang="en-US" sz="2200" i="1" dirty="0">
                <a:solidFill>
                  <a:schemeClr val="tx1"/>
                </a:solidFill>
                <a:latin typeface="Lato" panose="020F0502020204030203" pitchFamily="34" charset="0"/>
              </a:rPr>
              <a:t>is taking the model to the data. </a:t>
            </a:r>
            <a:endParaRPr lang="en-US" sz="2200" i="1" dirty="0" smtClean="0">
              <a:solidFill>
                <a:schemeClr val="tx1"/>
              </a:solidFill>
              <a:latin typeface="Lato" panose="020F0502020204030203" pitchFamily="34" charset="0"/>
            </a:endParaRPr>
          </a:p>
          <a:p>
            <a:pPr marL="914400" lvl="2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sz="2200" i="1" dirty="0" smtClean="0">
                <a:solidFill>
                  <a:schemeClr val="tx1"/>
                </a:solidFill>
                <a:latin typeface="Lato" panose="020F0502020204030203" pitchFamily="34" charset="0"/>
              </a:rPr>
              <a:t>Ability to mimic actual data.</a:t>
            </a:r>
          </a:p>
          <a:p>
            <a:pPr marL="914400" lvl="2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sz="2200" i="1" dirty="0" smtClean="0">
                <a:solidFill>
                  <a:schemeClr val="tx1"/>
                </a:solidFill>
                <a:latin typeface="Lato" panose="020F0502020204030203" pitchFamily="34" charset="0"/>
              </a:rPr>
              <a:t>Ability to predict future changes.</a:t>
            </a:r>
            <a:endParaRPr lang="en-US" sz="2200" i="1" dirty="0">
              <a:solidFill>
                <a:schemeClr val="tx1"/>
              </a:solidFill>
              <a:latin typeface="Lato" panose="020F0502020204030203" pitchFamily="34" charset="0"/>
            </a:endParaRP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890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700" y="458871"/>
            <a:ext cx="7383641" cy="6966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</a:rPr>
              <a:t>Normative and Positive Analysis</a:t>
            </a:r>
            <a:endParaRPr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1" y="1150536"/>
            <a:ext cx="7275610" cy="3812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1" indent="0">
              <a:spcBef>
                <a:spcPts val="600"/>
              </a:spcBef>
              <a:buClr>
                <a:schemeClr val="accent6"/>
              </a:buClr>
              <a:buSzPts val="1800"/>
              <a:buNone/>
              <a:defRPr/>
            </a:pPr>
            <a:endParaRPr lang="en-US" sz="400" dirty="0">
              <a:solidFill>
                <a:schemeClr val="accent2">
                  <a:lumMod val="50000"/>
                </a:schemeClr>
              </a:solidFill>
            </a:endParaRP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</a:rPr>
              <a:t>Positive analysis:  </a:t>
            </a:r>
          </a:p>
          <a:p>
            <a:pPr marL="571500" lvl="2" indent="0">
              <a:spcBef>
                <a:spcPts val="600"/>
              </a:spcBef>
              <a:buClr>
                <a:schemeClr val="accent6"/>
              </a:buClr>
              <a:buSzPts val="1800"/>
              <a:buNone/>
              <a:defRPr/>
            </a:pPr>
            <a:r>
              <a:rPr lang="en-US" i="1" dirty="0" smtClean="0">
                <a:solidFill>
                  <a:schemeClr val="tx1"/>
                </a:solidFill>
                <a:latin typeface="Lato" panose="020F0502020204030203" pitchFamily="34" charset="0"/>
              </a:rPr>
              <a:t>Analysis </a:t>
            </a:r>
            <a:r>
              <a:rPr lang="en-US" i="1" dirty="0">
                <a:solidFill>
                  <a:schemeClr val="tx1"/>
                </a:solidFill>
                <a:latin typeface="Lato" panose="020F0502020204030203" pitchFamily="34" charset="0"/>
              </a:rPr>
              <a:t>concerned with what is</a:t>
            </a:r>
            <a:r>
              <a:rPr lang="en-US" i="1" dirty="0" smtClean="0">
                <a:solidFill>
                  <a:schemeClr val="tx1"/>
                </a:solidFill>
                <a:latin typeface="Lato" panose="020F0502020204030203" pitchFamily="34" charset="0"/>
              </a:rPr>
              <a:t>.</a:t>
            </a:r>
            <a:endParaRPr lang="en-US" i="1" dirty="0">
              <a:solidFill>
                <a:schemeClr val="tx1"/>
              </a:solidFill>
              <a:latin typeface="Lato" panose="020F0502020204030203" pitchFamily="34" charset="0"/>
            </a:endParaRP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</a:rPr>
              <a:t>Normative </a:t>
            </a:r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</a:rPr>
              <a:t>analysis:  </a:t>
            </a:r>
          </a:p>
          <a:p>
            <a:pPr marL="571500" lvl="2" indent="0">
              <a:spcBef>
                <a:spcPts val="600"/>
              </a:spcBef>
              <a:buClr>
                <a:schemeClr val="accent6"/>
              </a:buClr>
              <a:buSzPts val="1800"/>
              <a:buNone/>
              <a:defRPr/>
            </a:pPr>
            <a:r>
              <a:rPr lang="en-US" i="1" dirty="0" smtClean="0">
                <a:solidFill>
                  <a:schemeClr val="tx1"/>
                </a:solidFill>
                <a:latin typeface="Lato" panose="020F0502020204030203" pitchFamily="34" charset="0"/>
              </a:rPr>
              <a:t>Analysis </a:t>
            </a:r>
            <a:r>
              <a:rPr lang="en-US" i="1" dirty="0">
                <a:solidFill>
                  <a:schemeClr val="tx1"/>
                </a:solidFill>
                <a:latin typeface="Lato" panose="020F0502020204030203" pitchFamily="34" charset="0"/>
              </a:rPr>
              <a:t>concerned with what ought to be.</a:t>
            </a:r>
          </a:p>
          <a:p>
            <a:pPr marL="214313" lvl="1" indent="-214313">
              <a:spcBef>
                <a:spcPct val="20000"/>
              </a:spcBef>
              <a:spcAft>
                <a:spcPct val="50000"/>
              </a:spcAft>
              <a:buClr>
                <a:srgbClr val="AC0C11"/>
              </a:buClr>
              <a:defRPr/>
            </a:pPr>
            <a:endParaRPr lang="en-US" sz="1200" dirty="0"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marL="0" lvl="1" indent="0">
              <a:spcBef>
                <a:spcPct val="20000"/>
              </a:spcBef>
              <a:spcAft>
                <a:spcPct val="50000"/>
              </a:spcAft>
              <a:buClr>
                <a:srgbClr val="AC0C11"/>
              </a:buClr>
              <a:buNone/>
              <a:tabLst>
                <a:tab pos="129779" algn="l"/>
              </a:tabLst>
              <a:defRPr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ea typeface="ＭＳ Ｐゴシック" pitchFamily="34" charset="-128"/>
                <a:cs typeface="Arial" pitchFamily="34" charset="0"/>
              </a:rPr>
              <a:t>Economics is about positive analysis.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0287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916025" y="440344"/>
            <a:ext cx="5561100" cy="6298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chemeClr val="accent2"/>
                </a:solidFill>
              </a:rPr>
              <a:t>Active Learning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4294967295"/>
          </p:nvPr>
        </p:nvSpPr>
        <p:spPr>
          <a:xfrm>
            <a:off x="916024" y="928021"/>
            <a:ext cx="6509707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chemeClr val="dk2"/>
                </a:solidFill>
              </a:rPr>
              <a:t>Idendifying Positive vs. Normative</a:t>
            </a:r>
            <a:endParaRPr sz="3000" dirty="0">
              <a:solidFill>
                <a:schemeClr val="dk2"/>
              </a:solidFill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4294967295"/>
          </p:nvPr>
        </p:nvSpPr>
        <p:spPr>
          <a:xfrm>
            <a:off x="916024" y="1657887"/>
            <a:ext cx="7278407" cy="22683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5000"/>
              </a:lnSpc>
              <a:spcBef>
                <a:spcPct val="45000"/>
              </a:spcBef>
              <a:buClr>
                <a:srgbClr val="669900"/>
              </a:buClr>
              <a:buSzPct val="120000"/>
              <a:buNone/>
            </a:pPr>
            <a:r>
              <a:rPr lang="en-US" altLang="en-US" sz="2200" dirty="0">
                <a:latin typeface="Lato" panose="020F0502020204030203" pitchFamily="34" charset="0"/>
                <a:cs typeface="Arial" panose="020B0604020202020204" pitchFamily="34" charset="0"/>
              </a:rPr>
              <a:t>Which of these statements are </a:t>
            </a:r>
            <a:r>
              <a:rPr lang="ja-JP" altLang="en-US" sz="2200" dirty="0">
                <a:latin typeface="Lato" panose="020F0502020204030203" pitchFamily="34" charset="0"/>
                <a:cs typeface="Arial" panose="020B0604020202020204" pitchFamily="34" charset="0"/>
              </a:rPr>
              <a:t>“</a:t>
            </a:r>
            <a:r>
              <a:rPr lang="en-US" altLang="ja-JP" sz="2200" dirty="0">
                <a:latin typeface="Lato" panose="020F0502020204030203" pitchFamily="34" charset="0"/>
                <a:cs typeface="Arial" panose="020B0604020202020204" pitchFamily="34" charset="0"/>
              </a:rPr>
              <a:t>positive</a:t>
            </a:r>
            <a:r>
              <a:rPr lang="ja-JP" altLang="en-US" sz="2200" dirty="0">
                <a:latin typeface="Lato" panose="020F0502020204030203" pitchFamily="34" charset="0"/>
                <a:cs typeface="Arial" panose="020B0604020202020204" pitchFamily="34" charset="0"/>
              </a:rPr>
              <a:t>”</a:t>
            </a:r>
            <a:r>
              <a:rPr lang="en-US" altLang="ja-JP" sz="2200" dirty="0">
                <a:latin typeface="Lato" panose="020F0502020204030203" pitchFamily="34" charset="0"/>
                <a:cs typeface="Arial" panose="020B0604020202020204" pitchFamily="34" charset="0"/>
              </a:rPr>
              <a:t> and which are </a:t>
            </a:r>
            <a:r>
              <a:rPr lang="ja-JP" altLang="en-US" sz="2200" dirty="0">
                <a:latin typeface="Lato" panose="020F0502020204030203" pitchFamily="34" charset="0"/>
                <a:cs typeface="Arial" panose="020B0604020202020204" pitchFamily="34" charset="0"/>
              </a:rPr>
              <a:t>“</a:t>
            </a:r>
            <a:r>
              <a:rPr lang="en-US" altLang="ja-JP" sz="2200" dirty="0">
                <a:latin typeface="Lato" panose="020F0502020204030203" pitchFamily="34" charset="0"/>
                <a:cs typeface="Arial" panose="020B0604020202020204" pitchFamily="34" charset="0"/>
              </a:rPr>
              <a:t>normative</a:t>
            </a:r>
            <a:r>
              <a:rPr lang="ja-JP" altLang="en-US" sz="2200" dirty="0" smtClean="0">
                <a:latin typeface="Lato" panose="020F0502020204030203" pitchFamily="34" charset="0"/>
                <a:cs typeface="Arial" panose="020B0604020202020204" pitchFamily="34" charset="0"/>
              </a:rPr>
              <a:t>”</a:t>
            </a:r>
            <a:r>
              <a:rPr lang="en-US" altLang="ja-JP" sz="2200" dirty="0" smtClean="0">
                <a:latin typeface="Lato" panose="020F0502020204030203" pitchFamily="34" charset="0"/>
                <a:cs typeface="Arial" panose="020B0604020202020204" pitchFamily="34" charset="0"/>
              </a:rPr>
              <a:t>?</a:t>
            </a:r>
          </a:p>
          <a:p>
            <a:pPr marL="428625" lvl="1" indent="-342900">
              <a:lnSpc>
                <a:spcPct val="105000"/>
              </a:lnSpc>
              <a:spcBef>
                <a:spcPct val="45000"/>
              </a:spcBef>
              <a:buClr>
                <a:srgbClr val="003399"/>
              </a:buClr>
              <a:buSzPct val="120000"/>
              <a:buFont typeface="Wingdings" panose="05000000000000000000" pitchFamily="2" charset="2"/>
              <a:buAutoNum type="alphaLcPeriod"/>
            </a:pPr>
            <a:r>
              <a:rPr lang="en-US" altLang="en-US" sz="2100" dirty="0" smtClean="0">
                <a:latin typeface="Lato" panose="020F0502020204030203" pitchFamily="34" charset="0"/>
                <a:cs typeface="Arial" panose="020B0604020202020204" pitchFamily="34" charset="0"/>
              </a:rPr>
              <a:t>Price of homes will fall when the supply increases.  </a:t>
            </a:r>
          </a:p>
          <a:p>
            <a:pPr marL="428625" lvl="1" indent="-342900">
              <a:lnSpc>
                <a:spcPct val="105000"/>
              </a:lnSpc>
              <a:spcBef>
                <a:spcPct val="45000"/>
              </a:spcBef>
              <a:buClr>
                <a:srgbClr val="003399"/>
              </a:buClr>
              <a:buSzPct val="120000"/>
              <a:buFont typeface="Wingdings" panose="05000000000000000000" pitchFamily="2" charset="2"/>
              <a:buAutoNum type="alphaLcPeriod"/>
            </a:pPr>
            <a:r>
              <a:rPr lang="en-US" altLang="en-US" sz="2100" dirty="0" smtClean="0">
                <a:latin typeface="Lato" panose="020F0502020204030203" pitchFamily="34" charset="0"/>
                <a:cs typeface="Arial" panose="020B0604020202020204" pitchFamily="34" charset="0"/>
              </a:rPr>
              <a:t>To </a:t>
            </a:r>
            <a:r>
              <a:rPr lang="en-US" altLang="en-US" sz="2100" dirty="0">
                <a:latin typeface="Lato" panose="020F0502020204030203" pitchFamily="34" charset="0"/>
                <a:cs typeface="Arial" panose="020B0604020202020204" pitchFamily="34" charset="0"/>
              </a:rPr>
              <a:t>reduce teen smoking, the government should increase the tax on cigarettes.  </a:t>
            </a:r>
          </a:p>
          <a:p>
            <a:pPr marL="428625" lvl="1" indent="-342900">
              <a:lnSpc>
                <a:spcPct val="105000"/>
              </a:lnSpc>
              <a:spcBef>
                <a:spcPct val="45000"/>
              </a:spcBef>
              <a:buClr>
                <a:srgbClr val="003399"/>
              </a:buClr>
              <a:buSzPct val="120000"/>
              <a:buFont typeface="Wingdings" panose="05000000000000000000" pitchFamily="2" charset="2"/>
              <a:buAutoNum type="alphaLcPeriod"/>
            </a:pPr>
            <a:r>
              <a:rPr lang="en-US" altLang="en-US" sz="2100" dirty="0">
                <a:latin typeface="Lato" panose="020F0502020204030203" pitchFamily="34" charset="0"/>
                <a:cs typeface="Arial" panose="020B0604020202020204" pitchFamily="34" charset="0"/>
              </a:rPr>
              <a:t>An increase in the price of burgers will cause an increase in consumer demand for music downloads.</a:t>
            </a:r>
          </a:p>
        </p:txBody>
      </p:sp>
      <p:sp>
        <p:nvSpPr>
          <p:cNvPr id="106" name="Google Shape;106;p14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271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2">
                    <a:lumMod val="50000"/>
                  </a:schemeClr>
                </a:solidFill>
              </a:rPr>
              <a:t>Chapter 1: Outline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699" y="1373588"/>
            <a:ext cx="7266127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en-US" dirty="0" smtClean="0">
                <a:solidFill>
                  <a:schemeClr val="accent1">
                    <a:lumMod val="75000"/>
                  </a:schemeClr>
                </a:solidFill>
              </a:rPr>
              <a:t>Defining Economics</a:t>
            </a:r>
          </a:p>
          <a:p>
            <a:r>
              <a:rPr lang="en-US" altLang="en-US" dirty="0" smtClean="0">
                <a:solidFill>
                  <a:schemeClr val="accent1">
                    <a:lumMod val="75000"/>
                  </a:schemeClr>
                </a:solidFill>
              </a:rPr>
              <a:t>Markets</a:t>
            </a:r>
            <a:endParaRPr lang="en-US" altLang="en-US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</a:rPr>
              <a:t>Three Key Economic Ideas</a:t>
            </a:r>
          </a:p>
          <a:p>
            <a:pPr>
              <a:defRPr/>
            </a:pP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</a:rPr>
              <a:t>Three Economic Problems</a:t>
            </a:r>
          </a:p>
          <a:p>
            <a:pPr>
              <a:defRPr/>
            </a:pPr>
            <a:r>
              <a:rPr lang="en-US" altLang="en-US" dirty="0" smtClean="0">
                <a:solidFill>
                  <a:schemeClr val="accent1">
                    <a:lumMod val="75000"/>
                  </a:schemeClr>
                </a:solidFill>
              </a:rPr>
              <a:t>Economic 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</a:rPr>
              <a:t>Models</a:t>
            </a:r>
          </a:p>
          <a:p>
            <a:pPr>
              <a:defRPr/>
            </a:pP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</a:rPr>
              <a:t>Normative and Positive Analysis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796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511700" y="1918228"/>
            <a:ext cx="8120349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800" dirty="0" smtClean="0"/>
              <a:t>What is Economics?</a:t>
            </a:r>
            <a:br>
              <a:rPr lang="en-US" sz="3800" dirty="0" smtClean="0"/>
            </a:br>
            <a:r>
              <a:rPr lang="en-US" sz="1500" dirty="0" smtClean="0"/>
              <a:t/>
            </a:r>
            <a:br>
              <a:rPr lang="en-US" sz="1500" dirty="0" smtClean="0"/>
            </a:br>
            <a:r>
              <a:rPr lang="en-US" sz="3400" dirty="0" smtClean="0"/>
              <a:t>What concept is at the core of Economics?</a:t>
            </a:r>
            <a:endParaRPr sz="3400" dirty="0"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9076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699" y="1205533"/>
            <a:ext cx="7383641" cy="5966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>
                <a:solidFill>
                  <a:schemeClr val="accent2">
                    <a:lumMod val="50000"/>
                  </a:schemeClr>
                </a:solidFill>
              </a:rPr>
              <a:t>Economics</a:t>
            </a:r>
            <a:r>
              <a:rPr lang="en" sz="2800" dirty="0" smtClean="0">
                <a:solidFill>
                  <a:schemeClr val="tx2">
                    <a:lumMod val="50000"/>
                  </a:schemeClr>
                </a:solidFill>
              </a:rPr>
              <a:t>   </a:t>
            </a:r>
            <a:r>
              <a:rPr lang="en" sz="2800" i="1" dirty="0" smtClean="0">
                <a:solidFill>
                  <a:schemeClr val="tx2">
                    <a:lumMod val="50000"/>
                  </a:schemeClr>
                </a:solidFill>
              </a:rPr>
              <a:t>is the study of the choices people make to attain their goals, given their scarce resources.</a:t>
            </a:r>
            <a:endParaRPr sz="2800" i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95487" y="1935411"/>
            <a:ext cx="7481853" cy="2990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</a:pPr>
            <a:r>
              <a:rPr lang="en-US" altLang="en-US" b="1" dirty="0">
                <a:solidFill>
                  <a:schemeClr val="accent2">
                    <a:lumMod val="50000"/>
                  </a:schemeClr>
                </a:solidFill>
              </a:rPr>
              <a:t>Scarcity</a:t>
            </a:r>
            <a:r>
              <a:rPr lang="en-US" altLang="en-US" dirty="0"/>
              <a:t>:  U</a:t>
            </a:r>
            <a:r>
              <a:rPr lang="en-US" altLang="en-US" dirty="0" smtClean="0"/>
              <a:t>nlimited </a:t>
            </a:r>
            <a:r>
              <a:rPr lang="en-US" altLang="en-US" dirty="0"/>
              <a:t>wants exceed the limited resources available to fulfill those wants.</a:t>
            </a:r>
          </a:p>
          <a:p>
            <a:pPr marL="419100" lvl="2" indent="-214313">
              <a:spcAft>
                <a:spcPts val="450"/>
              </a:spcAft>
              <a:buClr>
                <a:srgbClr val="AC0C11"/>
              </a:buClr>
            </a:pPr>
            <a:endParaRPr lang="en-US" altLang="en-US" sz="4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</a:pPr>
            <a:r>
              <a:rPr lang="en-US" altLang="en-US" b="1" dirty="0">
                <a:solidFill>
                  <a:schemeClr val="accent2">
                    <a:lumMod val="50000"/>
                  </a:schemeClr>
                </a:solidFill>
              </a:rPr>
              <a:t>Trade-off:  </a:t>
            </a:r>
            <a:r>
              <a:rPr lang="en-US" altLang="en-US" dirty="0"/>
              <a:t>U</a:t>
            </a:r>
            <a:r>
              <a:rPr lang="en-US" altLang="en-US" dirty="0" smtClean="0"/>
              <a:t>sing </a:t>
            </a:r>
            <a:r>
              <a:rPr lang="en-US" altLang="en-US" dirty="0"/>
              <a:t>resources for one activity means having less resources to use for another. </a:t>
            </a:r>
          </a:p>
          <a:p>
            <a:pPr marL="419100" lvl="2" indent="-214313">
              <a:spcAft>
                <a:spcPts val="450"/>
              </a:spcAft>
              <a:buClr>
                <a:srgbClr val="AC0C11"/>
              </a:buClr>
            </a:pPr>
            <a:endParaRPr lang="en-US" altLang="en-US" sz="4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457200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</a:pPr>
            <a:r>
              <a:rPr lang="en-US" altLang="en-US" b="1" dirty="0">
                <a:solidFill>
                  <a:schemeClr val="accent2">
                    <a:lumMod val="50000"/>
                  </a:schemeClr>
                </a:solidFill>
              </a:rPr>
              <a:t>Opportunity cost:  </a:t>
            </a:r>
            <a:r>
              <a:rPr lang="en-US" altLang="en-US" dirty="0"/>
              <a:t>The highest-valued alternative that must be given up to engage in an activity. 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083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583889" y="453922"/>
            <a:ext cx="5561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i="1" dirty="0" smtClean="0">
                <a:solidFill>
                  <a:schemeClr val="accent2">
                    <a:lumMod val="50000"/>
                  </a:schemeClr>
                </a:solidFill>
              </a:rPr>
              <a:t>Markets</a:t>
            </a:r>
            <a:endParaRPr sz="4200" i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4294967295"/>
          </p:nvPr>
        </p:nvSpPr>
        <p:spPr>
          <a:xfrm>
            <a:off x="1047239" y="2700225"/>
            <a:ext cx="3464829" cy="18609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600" dirty="0" smtClean="0"/>
              <a:t>It is critical to understand markets, and to know how to define market.</a:t>
            </a:r>
            <a:endParaRPr sz="2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600" dirty="0"/>
          </a:p>
        </p:txBody>
      </p:sp>
      <p:sp>
        <p:nvSpPr>
          <p:cNvPr id="106" name="Google Shape;106;p14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775" y="388003"/>
            <a:ext cx="2857500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4752" y="388003"/>
            <a:ext cx="2930128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Content Placeholder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0" b="8650"/>
          <a:stretch>
            <a:fillRect/>
          </a:stretch>
        </p:blipFill>
        <p:spPr>
          <a:xfrm>
            <a:off x="4652751" y="2531128"/>
            <a:ext cx="3692129" cy="203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5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699" y="358388"/>
            <a:ext cx="7383641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chemeClr val="accent2">
                    <a:lumMod val="50000"/>
                  </a:schemeClr>
                </a:solidFill>
              </a:rPr>
              <a:t>Markets</a:t>
            </a:r>
            <a:endParaRPr sz="3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699" y="1373588"/>
            <a:ext cx="7540923" cy="3371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4488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</a:rPr>
              <a:t>Market: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i="1" dirty="0" smtClean="0"/>
              <a:t>A </a:t>
            </a:r>
            <a:r>
              <a:rPr lang="en-US" i="1" dirty="0"/>
              <a:t>group of buyers and sellers of a good or service and the institution or arrangement by which </a:t>
            </a:r>
            <a:r>
              <a:rPr lang="en-US" i="1" dirty="0" smtClean="0"/>
              <a:t> they </a:t>
            </a:r>
            <a:r>
              <a:rPr lang="en-US" i="1" dirty="0"/>
              <a:t>come together to trade. </a:t>
            </a:r>
            <a:endParaRPr lang="en-US" i="1" dirty="0" smtClean="0"/>
          </a:p>
          <a:p>
            <a:pPr marL="344488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endParaRPr lang="en-US" sz="400" i="1" dirty="0"/>
          </a:p>
          <a:p>
            <a:pPr marL="344488" lvl="1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dirty="0"/>
              <a:t>Who is buying? Who is selling</a:t>
            </a:r>
            <a:r>
              <a:rPr lang="en-US" dirty="0" smtClean="0"/>
              <a:t>?</a:t>
            </a:r>
          </a:p>
          <a:p>
            <a:pPr marL="684213" lvl="2" indent="-339725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sz="2200" b="1" i="1" dirty="0" smtClean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cs typeface="Arial" pitchFamily="34" charset="0"/>
              </a:rPr>
              <a:t>Buyers</a:t>
            </a:r>
            <a:r>
              <a:rPr lang="en-US" sz="2200" dirty="0" smtClean="0">
                <a:latin typeface="Lato" panose="020F0502020204030203" pitchFamily="34" charset="0"/>
                <a:cs typeface="Arial" pitchFamily="34" charset="0"/>
              </a:rPr>
              <a:t> </a:t>
            </a:r>
            <a:r>
              <a:rPr lang="en-US" sz="2200" dirty="0" smtClean="0">
                <a:latin typeface="Lato" panose="020F0502020204030203" pitchFamily="34" charset="0"/>
                <a:cs typeface="Arial" pitchFamily="34" charset="0"/>
                <a:sym typeface="Symbol" pitchFamily="18" charset="2"/>
              </a:rPr>
              <a:t>  households, firms, government agencies,... </a:t>
            </a:r>
          </a:p>
          <a:p>
            <a:pPr marL="684213" lvl="2" indent="-339725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sz="2200" b="1" i="1" dirty="0" smtClean="0">
                <a:solidFill>
                  <a:schemeClr val="accent2">
                    <a:lumMod val="50000"/>
                  </a:schemeClr>
                </a:solidFill>
                <a:latin typeface="Lato" panose="020F0502020204030203" pitchFamily="34" charset="0"/>
                <a:cs typeface="Arial" pitchFamily="34" charset="0"/>
                <a:sym typeface="Symbol" pitchFamily="18" charset="2"/>
              </a:rPr>
              <a:t>Sellers</a:t>
            </a:r>
            <a:r>
              <a:rPr lang="en-US" sz="2200" b="1" i="1" dirty="0" smtClean="0">
                <a:solidFill>
                  <a:srgbClr val="382344"/>
                </a:solidFill>
                <a:latin typeface="Lato" panose="020F0502020204030203" pitchFamily="34" charset="0"/>
                <a:cs typeface="Arial" pitchFamily="34" charset="0"/>
                <a:sym typeface="Symbol" pitchFamily="18" charset="2"/>
              </a:rPr>
              <a:t> </a:t>
            </a:r>
            <a:r>
              <a:rPr lang="en-US" sz="2200" dirty="0" smtClean="0">
                <a:latin typeface="Lato" panose="020F0502020204030203" pitchFamily="34" charset="0"/>
                <a:cs typeface="Arial" pitchFamily="34" charset="0"/>
                <a:sym typeface="Symbol" pitchFamily="18" charset="2"/>
              </a:rPr>
              <a:t>  households, firms, government agencies,... </a:t>
            </a:r>
            <a:endParaRPr lang="en-US" dirty="0" smtClean="0">
              <a:latin typeface="Arial" pitchFamily="34" charset="0"/>
              <a:cs typeface="Arial" pitchFamily="34" charset="0"/>
              <a:sym typeface="Symbol" pitchFamily="18" charset="2"/>
            </a:endParaRPr>
          </a:p>
          <a:p>
            <a:pPr marL="914400" lvl="2" indent="-342900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endParaRPr lang="en-US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595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699" y="358388"/>
            <a:ext cx="7383641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3000" dirty="0" smtClean="0">
                <a:solidFill>
                  <a:schemeClr val="accent2">
                    <a:lumMod val="50000"/>
                  </a:schemeClr>
                </a:solidFill>
              </a:rPr>
              <a:t>Market Definition </a:t>
            </a:r>
            <a:r>
              <a:rPr lang="en-US" altLang="en-US" sz="2800" dirty="0">
                <a:latin typeface="Raleway" panose="020B0503030101060003" pitchFamily="34" charset="0"/>
                <a:cs typeface="Arial" panose="020B0604020202020204" pitchFamily="34" charset="0"/>
              </a:rPr>
              <a:t>is specific about </a:t>
            </a:r>
            <a:endParaRPr sz="2800" dirty="0">
              <a:solidFill>
                <a:schemeClr val="accent2">
                  <a:lumMod val="50000"/>
                </a:schemeClr>
              </a:solidFill>
              <a:latin typeface="Raleway" panose="020B0503030101060003" pitchFamily="34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699" y="1325923"/>
            <a:ext cx="7540923" cy="3371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eaLnBrk="1" hangingPunct="1"/>
            <a:r>
              <a:rPr lang="en-US" altLang="en-US" dirty="0">
                <a:latin typeface="Lato" panose="020F0502020204030203" pitchFamily="34" charset="0"/>
                <a:cs typeface="Arial" pitchFamily="34" charset="0"/>
              </a:rPr>
              <a:t>geographical boundaries</a:t>
            </a:r>
          </a:p>
          <a:p>
            <a:pPr eaLnBrk="1" hangingPunct="1"/>
            <a:r>
              <a:rPr lang="en-US" altLang="en-US" dirty="0">
                <a:latin typeface="Lato" panose="020F0502020204030203" pitchFamily="34" charset="0"/>
                <a:cs typeface="Arial" pitchFamily="34" charset="0"/>
              </a:rPr>
              <a:t>boundaries in terms of range of </a:t>
            </a:r>
            <a:r>
              <a:rPr lang="en-US" altLang="en-US" dirty="0" smtClean="0">
                <a:latin typeface="Lato" panose="020F0502020204030203" pitchFamily="34" charset="0"/>
                <a:cs typeface="Arial" pitchFamily="34" charset="0"/>
              </a:rPr>
              <a:t>products</a:t>
            </a:r>
          </a:p>
          <a:p>
            <a:pPr eaLnBrk="1" hangingPunct="1"/>
            <a:endParaRPr lang="en-US" sz="400" i="1" dirty="0"/>
          </a:p>
          <a:p>
            <a:pPr marL="1588" lvl="1" indent="0">
              <a:spcBef>
                <a:spcPts val="600"/>
              </a:spcBef>
              <a:buClr>
                <a:schemeClr val="accent6"/>
              </a:buClr>
              <a:buSzPts val="1800"/>
              <a:buNone/>
              <a:defRPr/>
            </a:pPr>
            <a:r>
              <a:rPr lang="en-US" i="1" dirty="0"/>
              <a:t>Who </a:t>
            </a:r>
            <a:r>
              <a:rPr lang="en-US" i="1" dirty="0" smtClean="0"/>
              <a:t>cares?</a:t>
            </a:r>
          </a:p>
          <a:p>
            <a:pPr marL="684213" lvl="2" indent="-339725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altLang="en-US" sz="2200" dirty="0" smtClean="0">
                <a:latin typeface="Lato" panose="020F0502020204030203" pitchFamily="34" charset="0"/>
                <a:cs typeface="Arial" pitchFamily="34" charset="0"/>
              </a:rPr>
              <a:t>A </a:t>
            </a:r>
            <a:r>
              <a:rPr lang="en-US" altLang="en-US" sz="2200" dirty="0">
                <a:latin typeface="Lato" panose="020F0502020204030203" pitchFamily="34" charset="0"/>
                <a:cs typeface="Arial" pitchFamily="34" charset="0"/>
              </a:rPr>
              <a:t>company must understand who its actual and potential competitors are for the various products that it sells or might sell in the future.</a:t>
            </a:r>
          </a:p>
          <a:p>
            <a:pPr marL="684213" lvl="2" indent="-339725" eaLnBrk="1" hangingPunct="1">
              <a:spcBef>
                <a:spcPts val="600"/>
              </a:spcBef>
              <a:buClr>
                <a:schemeClr val="accent6"/>
              </a:buClr>
              <a:buSzPts val="1800"/>
              <a:buFont typeface="Lato"/>
              <a:buChar char="▷"/>
              <a:defRPr/>
            </a:pPr>
            <a:r>
              <a:rPr lang="en-US" altLang="en-US" sz="2200" dirty="0" smtClean="0">
                <a:latin typeface="Lato" panose="020F0502020204030203" pitchFamily="34" charset="0"/>
                <a:cs typeface="Arial" pitchFamily="34" charset="0"/>
              </a:rPr>
              <a:t>Can be </a:t>
            </a:r>
            <a:r>
              <a:rPr lang="en-US" altLang="en-US" sz="2200" dirty="0">
                <a:latin typeface="Lato" panose="020F0502020204030203" pitchFamily="34" charset="0"/>
                <a:cs typeface="Arial" pitchFamily="34" charset="0"/>
              </a:rPr>
              <a:t>important for public policy </a:t>
            </a:r>
            <a:r>
              <a:rPr lang="en-US" altLang="en-US" sz="2200" dirty="0" smtClean="0">
                <a:latin typeface="Lato" panose="020F0502020204030203" pitchFamily="34" charset="0"/>
                <a:cs typeface="Arial" pitchFamily="34" charset="0"/>
              </a:rPr>
              <a:t>decisions.</a:t>
            </a:r>
            <a:endParaRPr lang="en-US" sz="2200" dirty="0">
              <a:latin typeface="Lato" panose="020F0502020204030203" pitchFamily="34" charset="0"/>
              <a:cs typeface="Arial" pitchFamily="34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075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916025" y="440344"/>
            <a:ext cx="5561100" cy="6298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chemeClr val="accent2"/>
                </a:solidFill>
              </a:rPr>
              <a:t>Active Learning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4294967295"/>
          </p:nvPr>
        </p:nvSpPr>
        <p:spPr>
          <a:xfrm>
            <a:off x="916025" y="928021"/>
            <a:ext cx="5561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chemeClr val="dk2"/>
                </a:solidFill>
              </a:rPr>
              <a:t>Optimal Decisions</a:t>
            </a:r>
            <a:endParaRPr sz="3000" dirty="0">
              <a:solidFill>
                <a:schemeClr val="dk2"/>
              </a:solidFill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4294967295"/>
          </p:nvPr>
        </p:nvSpPr>
        <p:spPr>
          <a:xfrm>
            <a:off x="916023" y="2200498"/>
            <a:ext cx="7278407" cy="22683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100" dirty="0">
                <a:latin typeface="Lato" panose="020F0502020204030203" pitchFamily="34" charset="0"/>
                <a:cs typeface="Arial" panose="020B0604020202020204" pitchFamily="34" charset="0"/>
              </a:rPr>
              <a:t>A doctor is considering keeping her office open </a:t>
            </a:r>
            <a:r>
              <a:rPr lang="en-US" altLang="en-US" sz="2100" dirty="0" smtClean="0">
                <a:latin typeface="Lato" panose="020F0502020204030203" pitchFamily="34" charset="0"/>
                <a:cs typeface="Arial" panose="020B0604020202020204" pitchFamily="34" charset="0"/>
              </a:rPr>
              <a:t>9 hours </a:t>
            </a:r>
            <a:r>
              <a:rPr lang="en-US" altLang="en-US" sz="2100" dirty="0">
                <a:latin typeface="Lato" panose="020F0502020204030203" pitchFamily="34" charset="0"/>
                <a:cs typeface="Arial" panose="020B0604020202020204" pitchFamily="34" charset="0"/>
              </a:rPr>
              <a:t>per day rather than 8 hours. The doctor’</a:t>
            </a:r>
            <a:r>
              <a:rPr lang="en-US" altLang="ja-JP" sz="2100" dirty="0">
                <a:latin typeface="Lato" panose="020F0502020204030203" pitchFamily="34" charset="0"/>
                <a:cs typeface="Arial" panose="020B0604020202020204" pitchFamily="34" charset="0"/>
              </a:rPr>
              <a:t>s office manager argues, </a:t>
            </a:r>
            <a:r>
              <a:rPr lang="ja-JP" altLang="en-US" sz="2100" dirty="0">
                <a:latin typeface="Lato" panose="020F0502020204030203" pitchFamily="34" charset="0"/>
                <a:cs typeface="Arial" panose="020B0604020202020204" pitchFamily="34" charset="0"/>
              </a:rPr>
              <a:t>“</a:t>
            </a:r>
            <a:r>
              <a:rPr lang="en-US" altLang="ja-JP" sz="2100" dirty="0">
                <a:latin typeface="Lato" panose="020F0502020204030203" pitchFamily="34" charset="0"/>
                <a:cs typeface="Arial" panose="020B0604020202020204" pitchFamily="34" charset="0"/>
              </a:rPr>
              <a:t>Keeping the office open an extra hour is a good idea because your practice will make a total profit of $300,000 per year when the office is open 9 hours per day.</a:t>
            </a:r>
            <a:r>
              <a:rPr lang="ja-JP" altLang="en-US" sz="2100" dirty="0">
                <a:latin typeface="Lato" panose="020F0502020204030203" pitchFamily="34" charset="0"/>
                <a:cs typeface="Arial" panose="020B0604020202020204" pitchFamily="34" charset="0"/>
              </a:rPr>
              <a:t>”</a:t>
            </a:r>
            <a:r>
              <a:rPr lang="en-US" altLang="ja-JP" sz="2100" dirty="0"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21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100" dirty="0">
                <a:latin typeface="Lato" panose="020F0502020204030203" pitchFamily="34" charset="0"/>
                <a:cs typeface="Arial" panose="020B0604020202020204" pitchFamily="34" charset="0"/>
              </a:rPr>
              <a:t>Do you agree with the office manager</a:t>
            </a:r>
            <a:r>
              <a:rPr lang="ja-JP" altLang="en-US" sz="2100" dirty="0">
                <a:latin typeface="Lato" panose="020F0502020204030203" pitchFamily="34" charset="0"/>
                <a:cs typeface="Arial" panose="020B0604020202020204" pitchFamily="34" charset="0"/>
              </a:rPr>
              <a:t>’</a:t>
            </a:r>
            <a:r>
              <a:rPr lang="en-US" altLang="ja-JP" sz="2100" dirty="0">
                <a:latin typeface="Lato" panose="020F0502020204030203" pitchFamily="34" charset="0"/>
                <a:cs typeface="Arial" panose="020B0604020202020204" pitchFamily="34" charset="0"/>
              </a:rPr>
              <a:t>s reasoning? Explain.</a:t>
            </a:r>
            <a:endParaRPr lang="en-US" altLang="en-US" sz="21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06" name="Google Shape;106;p14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7" name="Picture 2" descr="Surgical Abortion (First Trimester) | Conditions &amp; Treatments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466" y="0"/>
            <a:ext cx="4814534" cy="1858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89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893700" y="319776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 Key Economic Ideas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1"/>
          </p:nvPr>
        </p:nvSpPr>
        <p:spPr>
          <a:xfrm>
            <a:off x="881400" y="1485388"/>
            <a:ext cx="1911005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b="1" dirty="0" smtClean="0"/>
              <a:t>People are rational</a:t>
            </a:r>
          </a:p>
          <a:p>
            <a:pPr marL="285750" indent="-285750"/>
            <a:r>
              <a:rPr lang="en-US" sz="1800" dirty="0" smtClean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make </a:t>
            </a:r>
            <a:r>
              <a:rPr lang="en-US" sz="1800" dirty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use of all available </a:t>
            </a:r>
            <a:r>
              <a:rPr lang="en-US" sz="1800" dirty="0" smtClean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information</a:t>
            </a:r>
          </a:p>
          <a:p>
            <a:pPr marL="285750" indent="-285750"/>
            <a:r>
              <a:rPr lang="en-US" sz="1800" dirty="0" smtClean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make </a:t>
            </a:r>
            <a:r>
              <a:rPr lang="en-US" sz="1800" dirty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choices from available options to achieve their own </a:t>
            </a:r>
            <a:r>
              <a:rPr lang="en-US" sz="1800" dirty="0" smtClean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goal</a:t>
            </a:r>
            <a:endParaRPr lang="en-US" sz="1800" dirty="0">
              <a:latin typeface="Lato" panose="020F0502020204030203" pitchFamily="34" charset="0"/>
              <a:ea typeface="ＭＳ Ｐゴシック" pitchFamily="34" charset="-128"/>
              <a:cs typeface="Arial"/>
            </a:endParaRPr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2"/>
          </p:nvPr>
        </p:nvSpPr>
        <p:spPr>
          <a:xfrm>
            <a:off x="3214184" y="1485388"/>
            <a:ext cx="2264015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b="1" dirty="0" smtClean="0"/>
              <a:t>People respond to economic incentives</a:t>
            </a:r>
            <a:endParaRPr sz="1800" b="1" dirty="0"/>
          </a:p>
          <a:p>
            <a:pPr marL="285750" lvl="1" indent="-285750">
              <a:spcBef>
                <a:spcPts val="600"/>
              </a:spcBef>
              <a:buClr>
                <a:schemeClr val="accent6"/>
              </a:buClr>
              <a:buFont typeface="Lato"/>
              <a:buChar char="▷"/>
              <a:defRPr/>
            </a:pPr>
            <a:r>
              <a:rPr lang="en-US" sz="1800" dirty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people are more likely to choose a given option if benefit is increased and/or cost is decreased</a:t>
            </a:r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3"/>
          </p:nvPr>
        </p:nvSpPr>
        <p:spPr>
          <a:xfrm>
            <a:off x="5825802" y="1485388"/>
            <a:ext cx="2403804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 smtClean="0"/>
              <a:t>Optimal decisions are made at the margin</a:t>
            </a:r>
            <a:endParaRPr sz="1800" b="1" dirty="0"/>
          </a:p>
          <a:p>
            <a:pPr marL="285750" lvl="1" indent="-285750">
              <a:spcBef>
                <a:spcPts val="600"/>
              </a:spcBef>
              <a:buClr>
                <a:schemeClr val="accent6"/>
              </a:buClr>
              <a:buFont typeface="Lato"/>
              <a:buChar char="▷"/>
              <a:defRPr/>
            </a:pPr>
            <a:r>
              <a:rPr lang="en-US" sz="1800" dirty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marginal means the next </a:t>
            </a:r>
            <a:r>
              <a:rPr lang="en-US" sz="1800" dirty="0" smtClean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small incremental </a:t>
            </a:r>
            <a:r>
              <a:rPr lang="en-US" sz="1800" dirty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unit</a:t>
            </a:r>
          </a:p>
          <a:p>
            <a:pPr marL="285750" lvl="1" indent="-285750">
              <a:spcBef>
                <a:spcPts val="600"/>
              </a:spcBef>
              <a:buClr>
                <a:schemeClr val="accent6"/>
              </a:buClr>
              <a:buFont typeface="Lato"/>
              <a:buChar char="▷"/>
              <a:defRPr/>
            </a:pPr>
            <a:r>
              <a:rPr lang="en-US" sz="1800" dirty="0">
                <a:latin typeface="Lato" panose="020F0502020204030203" pitchFamily="34" charset="0"/>
                <a:ea typeface="ＭＳ Ｐゴシック" pitchFamily="34" charset="-128"/>
                <a:cs typeface="Arial"/>
              </a:rPr>
              <a:t>if additional (marginal) benefit outweighs additional cost, take the action</a:t>
            </a:r>
          </a:p>
          <a:p>
            <a:pPr marL="285750" lvl="1" indent="-285750">
              <a:spcBef>
                <a:spcPts val="600"/>
              </a:spcBef>
              <a:buClr>
                <a:schemeClr val="accent6"/>
              </a:buClr>
              <a:buFont typeface="Lato"/>
              <a:buChar char="▷"/>
              <a:defRPr/>
            </a:pPr>
            <a:endParaRPr sz="1600" dirty="0">
              <a:latin typeface="Lato" panose="020F0502020204030203" pitchFamily="34" charset="0"/>
              <a:ea typeface="ＭＳ Ｐゴシック" pitchFamily="34" charset="-128"/>
              <a:cs typeface="Arial"/>
            </a:endParaRPr>
          </a:p>
        </p:txBody>
      </p:sp>
      <p:sp>
        <p:nvSpPr>
          <p:cNvPr id="156" name="Google Shape;156;p20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716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20808</TotalTime>
  <Words>756</Words>
  <Application>Microsoft Office PowerPoint</Application>
  <PresentationFormat>On-screen Show (16:9)</PresentationFormat>
  <Paragraphs>105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ＭＳ Ｐゴシック</vt:lpstr>
      <vt:lpstr>Raleway</vt:lpstr>
      <vt:lpstr>Lato</vt:lpstr>
      <vt:lpstr>Arial</vt:lpstr>
      <vt:lpstr>Wingdings</vt:lpstr>
      <vt:lpstr>Symbol</vt:lpstr>
      <vt:lpstr>Antonio template</vt:lpstr>
      <vt:lpstr>PowerPoint Presentation</vt:lpstr>
      <vt:lpstr>Chapter 1: Outline</vt:lpstr>
      <vt:lpstr>What is Economics?  What concept is at the core of Economics?</vt:lpstr>
      <vt:lpstr>Economics   is the study of the choices people make to attain their goals, given their scarce resources.</vt:lpstr>
      <vt:lpstr>Markets</vt:lpstr>
      <vt:lpstr>Markets</vt:lpstr>
      <vt:lpstr>Market Definition is specific about </vt:lpstr>
      <vt:lpstr>Active Learning</vt:lpstr>
      <vt:lpstr>3 Key Economic Ideas</vt:lpstr>
      <vt:lpstr>Economic Problems that Every Society Must Solve</vt:lpstr>
      <vt:lpstr>Centrally Planned Economies versus  Market Economies</vt:lpstr>
      <vt:lpstr>Efficiency</vt:lpstr>
      <vt:lpstr>Efficiency and Equity</vt:lpstr>
      <vt:lpstr>Economic Models</vt:lpstr>
      <vt:lpstr>Normative and Positive Analysis</vt:lpstr>
      <vt:lpstr>Active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1: The Financial Planning Process</dc:title>
  <dc:creator>Akbulut, Rahsan</dc:creator>
  <cp:lastModifiedBy>Akbulut, Rahsan</cp:lastModifiedBy>
  <cp:revision>88</cp:revision>
  <cp:lastPrinted>2020-08-28T00:14:29Z</cp:lastPrinted>
  <dcterms:modified xsi:type="dcterms:W3CDTF">2020-10-23T00:57:51Z</dcterms:modified>
</cp:coreProperties>
</file>